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retendard Regular"/>
      <p:regular r:id="rId22"/>
    </p:embeddedFont>
    <p:embeddedFont>
      <p:font typeface="Gmarket Sans Medium"/>
      <p:regular r:id="rId23"/>
    </p:embeddedFont>
    <p:embeddedFont>
      <p:font typeface="Pretendard Light"/>
      <p:regular r:id="rId24"/>
    </p:embeddedFont>
    <p:embeddedFont>
      <p:font typeface="Noto Sans CJK KR Regular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1.fntdata" Type="http://schemas.openxmlformats.org/officeDocument/2006/relationships/font"/><Relationship Id="rId23" Target="fonts/font2.fntdata" Type="http://schemas.openxmlformats.org/officeDocument/2006/relationships/font"/><Relationship Id="rId24" Target="fonts/font3.fntdata" Type="http://schemas.openxmlformats.org/officeDocument/2006/relationships/font"/><Relationship Id="rId25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5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1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17" Target="../media/image34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5.png" Type="http://schemas.openxmlformats.org/officeDocument/2006/relationships/image"/><Relationship Id="rId9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952500"/>
            <a:ext cx="16344900" cy="850900"/>
          </a:xfrm>
          <a:prstGeom prst="rect">
            <a:avLst/>
          </a:prstGeom>
          <a:effectLst>
            <a:outerShdw dir="5400000" dist="39040" blurRad="0">
              <a:srgbClr val="9E9E9E">
                <a:alpha val="10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289300" y="8851900"/>
            <a:ext cx="11709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시대에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맞춰가는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무인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물류센터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디지털트윈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32200" y="3822700"/>
            <a:ext cx="11023600" cy="191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800" b="false" i="false" u="none" strike="noStrike" spc="-400">
                <a:solidFill>
                  <a:srgbClr val="9E9E9E"/>
                </a:solidFill>
                <a:latin typeface="Gmarket Sans Medium"/>
              </a:rPr>
              <a:t>RealLogi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07200" y="2603500"/>
            <a:ext cx="4686300" cy="749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048500" y="2819400"/>
            <a:ext cx="41910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82800" y="6184900"/>
            <a:ext cx="20320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팀장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윤수한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  <a:p>
            <a:pPr algn="l" lvl="0">
              <a:lnSpc>
                <a:spcPct val="12449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팀원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구희원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  <a:p>
            <a:pPr algn="l" lvl="0">
              <a:lnSpc>
                <a:spcPct val="12449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팀원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김지홍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  <a:p>
            <a:pPr algn="l" lvl="0">
              <a:lnSpc>
                <a:spcPct val="12449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팀원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남정호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  <a:p>
            <a:pPr algn="l" lvl="0">
              <a:lnSpc>
                <a:spcPct val="12449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팀원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이건욱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  <a:p>
            <a:pPr algn="l" lvl="0">
              <a:lnSpc>
                <a:spcPct val="12449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팀원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 l   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Gmarket Sans Medium"/>
              </a:rPr>
              <a:t>이상화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08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7300" y="3771900"/>
            <a:ext cx="4991100" cy="328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92500" y="3517900"/>
            <a:ext cx="520700" cy="520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5306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1300" y="7785100"/>
            <a:ext cx="4622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AGV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갯수에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따른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효율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예상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예측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시뮬레이션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42100" y="3746500"/>
            <a:ext cx="4991100" cy="5029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42100" y="3771900"/>
            <a:ext cx="4991100" cy="3289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77300" y="3517900"/>
            <a:ext cx="520700" cy="520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89281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32600" y="7785100"/>
            <a:ext cx="4622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AGV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등록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26900" y="3771900"/>
            <a:ext cx="4991100" cy="328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62100" y="3517900"/>
            <a:ext cx="520700" cy="520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43129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17400" y="7785100"/>
            <a:ext cx="4622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AGV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등록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상세페이지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필요기능</a:t>
            </a:r>
            <a:r>
              <a:rPr lang="en-US" sz="5800" b="false" i="false" u="none" strike="noStrike">
                <a:solidFill>
                  <a:srgbClr val="000000"/>
                </a:solidFill>
                <a:latin typeface="Gmarket Sans Medium"/>
              </a:rPr>
              <a:t>(Web)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09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" y="2908300"/>
            <a:ext cx="7442200" cy="4178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509000" y="4267200"/>
            <a:ext cx="8928100" cy="219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1.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웹에서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정지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재가동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복귀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신호를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받으면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명령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할당받은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전달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모니터에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반영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돌발상황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발생시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경로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재할당</a:t>
            </a:r>
          </a:p>
          <a:p>
            <a:pPr algn="just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2.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현재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맵에서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설정된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물동량을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변경할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시간내에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처리할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있는지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여부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확인</a:t>
            </a:r>
          </a:p>
          <a:p>
            <a:pPr algn="just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3. AGV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늘리는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효율성이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개선되는지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확인</a:t>
            </a:r>
          </a:p>
          <a:p>
            <a:pPr algn="just" lvl="0">
              <a:lnSpc>
                <a:spcPct val="132800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34400" y="2997200"/>
            <a:ext cx="77978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 spc="-200">
                <a:solidFill>
                  <a:srgbClr val="000000"/>
                </a:solidFill>
                <a:ea typeface="Gmarket Sans Medium"/>
              </a:rPr>
              <a:t>필요기능</a:t>
            </a:r>
            <a:r>
              <a:rPr lang="en-US" sz="5800" b="false" i="false" u="none" strike="noStrike" spc="-200">
                <a:solidFill>
                  <a:srgbClr val="000000"/>
                </a:solidFill>
                <a:latin typeface="Gmarket Sans Medium"/>
              </a:rPr>
              <a:t>(Simulation)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10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27300" y="2641600"/>
            <a:ext cx="4927600" cy="426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60000" y="2641600"/>
            <a:ext cx="4927600" cy="4267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52500" y="7378700"/>
            <a:ext cx="76962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시뮬레이션에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기초적인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결과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검증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6800" y="1384300"/>
            <a:ext cx="88011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 spc="-200">
                <a:solidFill>
                  <a:srgbClr val="000000"/>
                </a:solidFill>
                <a:ea typeface="Gmarket Sans Medium"/>
              </a:rPr>
              <a:t>무결성</a:t>
            </a:r>
            <a:r>
              <a:rPr lang="en-US" sz="58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false" i="false" u="none" strike="noStrike" spc="-200">
                <a:solidFill>
                  <a:srgbClr val="000000"/>
                </a:solidFill>
                <a:ea typeface="Gmarket Sans Medium"/>
              </a:rPr>
              <a:t>검사</a:t>
            </a:r>
            <a:r>
              <a:rPr lang="en-US" sz="5800" b="false" i="false" u="none" strike="noStrike" spc="-200">
                <a:solidFill>
                  <a:srgbClr val="000000"/>
                </a:solidFill>
                <a:latin typeface="Gmarket Sans Medium"/>
              </a:rPr>
              <a:t>(verification)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75700" y="7378700"/>
            <a:ext cx="76962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시뮬레이션이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돌아가는지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확인하는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절차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9400" y="2451100"/>
            <a:ext cx="7175500" cy="429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74200" y="2451100"/>
            <a:ext cx="7315200" cy="4292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46200" y="7200900"/>
            <a:ext cx="76962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결과에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검증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(Warmup Period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제외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6800" y="1384300"/>
            <a:ext cx="88011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 spc="-200">
                <a:solidFill>
                  <a:srgbClr val="000000"/>
                </a:solidFill>
                <a:ea typeface="Gmarket Sans Medium"/>
              </a:rPr>
              <a:t>무결성</a:t>
            </a:r>
            <a:r>
              <a:rPr lang="en-US" sz="58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false" i="false" u="none" strike="noStrike" spc="-200">
                <a:solidFill>
                  <a:srgbClr val="000000"/>
                </a:solidFill>
                <a:ea typeface="Gmarket Sans Medium"/>
              </a:rPr>
              <a:t>검사</a:t>
            </a:r>
            <a:r>
              <a:rPr lang="en-US" sz="5800" b="false" i="false" u="none" strike="noStrike" spc="-200">
                <a:solidFill>
                  <a:srgbClr val="000000"/>
                </a:solidFill>
                <a:latin typeface="Gmarket Sans Medium"/>
              </a:rPr>
              <a:t>(validation)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59900" y="7200900"/>
            <a:ext cx="76962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반복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Light"/>
              </a:rPr>
              <a:t>실험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12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18800" y="2057400"/>
            <a:ext cx="6172200" cy="6172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3924300"/>
            <a:ext cx="9220200" cy="236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통계적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결과검증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(T-test)</a:t>
            </a:r>
          </a:p>
          <a:p>
            <a:pPr algn="ctr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T-test 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모집단의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분산이나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표준편차를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알지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못할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모집단을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대표하는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표본으로부터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추정된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분산이나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표준편차를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가지고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검정하는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6800" y="1384300"/>
            <a:ext cx="88011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 spc="-200">
                <a:solidFill>
                  <a:srgbClr val="000000"/>
                </a:solidFill>
                <a:ea typeface="Gmarket Sans Medium"/>
              </a:rPr>
              <a:t>무결성</a:t>
            </a:r>
            <a:r>
              <a:rPr lang="en-US" sz="58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false" i="false" u="none" strike="noStrike" spc="-200">
                <a:solidFill>
                  <a:srgbClr val="000000"/>
                </a:solidFill>
                <a:ea typeface="Gmarket Sans Medium"/>
              </a:rPr>
              <a:t>검사</a:t>
            </a:r>
            <a:r>
              <a:rPr lang="en-US" sz="5800" b="false" i="false" u="none" strike="noStrike" spc="-200">
                <a:solidFill>
                  <a:srgbClr val="000000"/>
                </a:solidFill>
                <a:latin typeface="Gmarket Sans Medium"/>
              </a:rPr>
              <a:t>(T-test)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13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" y="2959100"/>
            <a:ext cx="4597400" cy="411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19900" y="2959100"/>
            <a:ext cx="4597400" cy="414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53900" y="2959100"/>
            <a:ext cx="4597400" cy="4114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66800" y="1384300"/>
            <a:ext cx="88011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800" b="false" i="false" u="none" strike="noStrike" spc="-200">
                <a:solidFill>
                  <a:srgbClr val="000000"/>
                </a:solidFill>
                <a:ea typeface="Gmarket Sans Medium"/>
              </a:rPr>
              <a:t>기대</a:t>
            </a:r>
            <a:r>
              <a:rPr lang="en-US" sz="58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false" i="false" u="none" strike="noStrike" spc="-200">
                <a:solidFill>
                  <a:srgbClr val="000000"/>
                </a:solidFill>
                <a:ea typeface="Gmarket Sans Medium"/>
              </a:rPr>
              <a:t>효과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1800" y="7289800"/>
            <a:ext cx="4241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코드에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지식이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없는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관리자도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실시간으로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상황을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제어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가능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19900" y="7289800"/>
            <a:ext cx="467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예측된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결과를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제공하여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앞으로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나아갈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변화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제시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30100" y="7289800"/>
            <a:ext cx="4584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기업의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비용절감을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이끌어내어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경제적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가치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창출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952500"/>
            <a:ext cx="16344900" cy="850900"/>
          </a:xfrm>
          <a:prstGeom prst="rect">
            <a:avLst/>
          </a:prstGeom>
          <a:effectLst>
            <a:outerShdw dir="5400000" dist="39040" blurRad="0">
              <a:srgbClr val="9E9E9E">
                <a:alpha val="10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05200" y="-279400"/>
            <a:ext cx="139700" cy="172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07200" y="2603500"/>
            <a:ext cx="4686300" cy="74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3835400"/>
            <a:ext cx="3644900" cy="3644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048500" y="2819400"/>
            <a:ext cx="41910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89300" y="8851900"/>
            <a:ext cx="11709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시대에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맞춰가는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무인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물류센터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디지털트윈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77100" y="7823200"/>
            <a:ext cx="35052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끝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~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64500" y="533400"/>
            <a:ext cx="97282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757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64600" y="-571500"/>
            <a:ext cx="114300" cy="143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81100" y="4610100"/>
            <a:ext cx="59309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400" b="false" i="false" u="none" strike="noStrike" spc="-300">
                <a:solidFill>
                  <a:srgbClr val="000000"/>
                </a:solidFill>
                <a:latin typeface="Gmarket Sans Medium"/>
              </a:rPr>
              <a:t>CONTENTS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2247900"/>
            <a:ext cx="95250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2527300"/>
            <a:ext cx="596900" cy="596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724900" y="26924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41100" y="49276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3683000"/>
            <a:ext cx="596900" cy="596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724900" y="38354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4826000"/>
            <a:ext cx="596900" cy="596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724900" y="49911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49400" y="6045200"/>
            <a:ext cx="29083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필요기능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5981700"/>
            <a:ext cx="596900" cy="5969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8724900" y="61341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39500" y="71882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무결성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검사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7124700"/>
            <a:ext cx="596900" cy="5969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8724900" y="72898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77600" y="83439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기대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효과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8280400"/>
            <a:ext cx="596900" cy="5969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8724900" y="84328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41100" y="26924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PJT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36000" y="1384300"/>
            <a:ext cx="596900" cy="5969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8724900" y="15367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41100" y="37465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아키텍처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341100" y="14732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기획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배경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" y="3073400"/>
            <a:ext cx="5308600" cy="275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26900" y="3073400"/>
            <a:ext cx="5181600" cy="275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97600" y="3073400"/>
            <a:ext cx="5600700" cy="2755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378200" y="15494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기획</a:t>
            </a:r>
            <a:r>
              <a:rPr lang="en-US" sz="5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배경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9200" y="6184900"/>
            <a:ext cx="16103600" cy="220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코로나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19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이후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물류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유통업계는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오프라인에서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온라인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중심으로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전환되었고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그에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따라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인력비중도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증가하였습니다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물류업의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비용은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운송비를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제외하면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인건비이고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많은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기업이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이를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절감하기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노력하고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있으며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물류센터의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자동화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설비를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도입하고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있습니다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just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이에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우리는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무인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물류센터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디지털트윈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서비스를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개발하기로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했습니다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01200" y="1028700"/>
            <a:ext cx="8077200" cy="802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41400" y="5181600"/>
            <a:ext cx="8089900" cy="278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디지털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트윈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기술을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활용하여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가상환경과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물류센터의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실시간으로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연결이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되어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현재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위치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이동거리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효율성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확인하고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AI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비전인식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사용하여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물류센터에서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나올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돌발상황에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즉각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대응하고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솔루션을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제공하는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Light"/>
              </a:rPr>
              <a:t>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5100" y="3162300"/>
            <a:ext cx="77978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800" b="false" i="false" u="none" strike="noStrike" spc="-200">
                <a:solidFill>
                  <a:srgbClr val="000000"/>
                </a:solidFill>
                <a:latin typeface="Gmarket Sans Medium"/>
              </a:rPr>
              <a:t>PJT </a:t>
            </a:r>
            <a:r>
              <a:rPr lang="ko-KR" sz="5800" b="false" i="false" u="none" strike="noStrike" spc="-20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91100" y="2552700"/>
            <a:ext cx="8305800" cy="6045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378200" y="15494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아키텍처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10833100" y="4140200"/>
            <a:ext cx="6845300" cy="4902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0">
            <a:off x="4102100" y="4140200"/>
            <a:ext cx="6731000" cy="4902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638300" y="6604000"/>
            <a:ext cx="4902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003800" y="6604000"/>
            <a:ext cx="49022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369300" y="6604000"/>
            <a:ext cx="49022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4200" y="4127500"/>
            <a:ext cx="171196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734800" y="6604000"/>
            <a:ext cx="49022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30400" y="5156200"/>
            <a:ext cx="952500" cy="952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95900" y="5156200"/>
            <a:ext cx="952500" cy="95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05100" y="5156200"/>
            <a:ext cx="9525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039600" y="5156200"/>
            <a:ext cx="952500" cy="952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661400" y="5156200"/>
            <a:ext cx="952500" cy="952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46300" y="3886200"/>
            <a:ext cx="520700" cy="520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171700" y="40259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511800" y="3886200"/>
            <a:ext cx="520700" cy="520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5549900" y="40259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877300" y="3886200"/>
            <a:ext cx="520700" cy="520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8915400" y="40259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42800" y="3886200"/>
            <a:ext cx="520700" cy="520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2280900" y="40259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621000" y="3886200"/>
            <a:ext cx="520700" cy="5207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5646400" y="4025900"/>
            <a:ext cx="457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4700" y="6375400"/>
            <a:ext cx="3263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실시간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AGV 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생산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효율성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그래프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2500" y="72771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대시보드에서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관리자가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실시간으로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생산현황을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확인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140200" y="6375400"/>
            <a:ext cx="3263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실시간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AGV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위치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모니터링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518400" y="6375400"/>
            <a:ext cx="3263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AGV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효율성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시뮬레이터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83900" y="6375400"/>
            <a:ext cx="3263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AGV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돌발상황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감지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알림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249400" y="6553200"/>
            <a:ext cx="326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솔루션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제공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330700" y="72771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실시간으로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위치현황을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확인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696200" y="7277100"/>
            <a:ext cx="28956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AGV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갯수를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조정하여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효율적인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생산방법을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확인하는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시뮬레이터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061700" y="72771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AI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비전인식을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활용한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돌발상황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감시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427200" y="7277100"/>
            <a:ext cx="2895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변화하는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물량에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따른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적절한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재화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솔루션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서비스</a:t>
            </a:r>
            <a:r>
              <a:rPr lang="en-US" sz="5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5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5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7300" y="3771900"/>
            <a:ext cx="4991100" cy="328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92500" y="3517900"/>
            <a:ext cx="520700" cy="520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5306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66900" y="7327900"/>
            <a:ext cx="3771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잿슨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오린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나노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오린카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7800" y="8013700"/>
            <a:ext cx="4622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시연용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AGV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담당할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오린카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제작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42100" y="3746500"/>
            <a:ext cx="4991100" cy="5029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264400" y="7327900"/>
            <a:ext cx="3771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AI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비전인식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42100" y="3746500"/>
            <a:ext cx="4991100" cy="3314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649200" y="7327900"/>
            <a:ext cx="37719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경로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인식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31700" y="7835900"/>
            <a:ext cx="4622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QR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테이프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감지를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주어진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경로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정확하게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이동기능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필요기능</a:t>
            </a:r>
            <a:r>
              <a:rPr lang="en-US" sz="5800" b="false" i="false" u="none" strike="noStrike">
                <a:solidFill>
                  <a:srgbClr val="000000"/>
                </a:solidFill>
                <a:latin typeface="Gmarket Sans Medium"/>
              </a:rPr>
              <a:t>(HW)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32600" y="7835900"/>
            <a:ext cx="4622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초음파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센서를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돌발상황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감지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서버로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실시간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모니터링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화면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경고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알림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전송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77300" y="3517900"/>
            <a:ext cx="520700" cy="520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26900" y="3746500"/>
            <a:ext cx="5092700" cy="33147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9281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62100" y="3517900"/>
            <a:ext cx="520700" cy="520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43129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5600" y="3454400"/>
            <a:ext cx="15036800" cy="5041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800" b="false" i="false" u="none" strike="noStrike">
                <a:solidFill>
                  <a:srgbClr val="000000"/>
                </a:solidFill>
                <a:latin typeface="Gmarket Sans Medium"/>
              </a:rPr>
              <a:t>ERD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Project 101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07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7300" y="3771900"/>
            <a:ext cx="4991100" cy="328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92500" y="3517900"/>
            <a:ext cx="520700" cy="520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5306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1900" y="7670800"/>
            <a:ext cx="50419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브라우저을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시각적인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UI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제어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algn="ctr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webRTC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통한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실시간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영상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확인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42100" y="3746500"/>
            <a:ext cx="4991100" cy="5029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42100" y="3771900"/>
            <a:ext cx="4991100" cy="3289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77300" y="3517900"/>
            <a:ext cx="520700" cy="520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89281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26900" y="3771900"/>
            <a:ext cx="4991100" cy="328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62100" y="3517900"/>
            <a:ext cx="520700" cy="520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312900" y="36449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17400" y="7670800"/>
            <a:ext cx="4622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회원관리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, AGV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관리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등에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백엔드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78200" y="2197100"/>
            <a:ext cx="11518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Gmarket Sans Medium"/>
              </a:rPr>
              <a:t>필요기능</a:t>
            </a:r>
            <a:r>
              <a:rPr lang="en-US" sz="5800" b="false" i="false" u="none" strike="noStrike">
                <a:solidFill>
                  <a:srgbClr val="000000"/>
                </a:solidFill>
                <a:latin typeface="Gmarket Sans Medium"/>
              </a:rPr>
              <a:t>(Web)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32600" y="7670800"/>
            <a:ext cx="4622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실시간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현황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효율성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분석을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시각화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